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7"/>
  </p:notesMasterIdLst>
  <p:handoutMasterIdLst>
    <p:handoutMasterId r:id="rId88"/>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96" r:id="rId38"/>
    <p:sldId id="464" r:id="rId39"/>
    <p:sldId id="336" r:id="rId40"/>
    <p:sldId id="335" r:id="rId41"/>
    <p:sldId id="273" r:id="rId42"/>
    <p:sldId id="345" r:id="rId43"/>
    <p:sldId id="343" r:id="rId44"/>
    <p:sldId id="374" r:id="rId45"/>
    <p:sldId id="387" r:id="rId46"/>
    <p:sldId id="263" r:id="rId47"/>
    <p:sldId id="317" r:id="rId48"/>
    <p:sldId id="418" r:id="rId49"/>
    <p:sldId id="318" r:id="rId50"/>
    <p:sldId id="292" r:id="rId51"/>
    <p:sldId id="285" r:id="rId52"/>
    <p:sldId id="417" r:id="rId53"/>
    <p:sldId id="294" r:id="rId54"/>
    <p:sldId id="265" r:id="rId55"/>
    <p:sldId id="295" r:id="rId56"/>
    <p:sldId id="383" r:id="rId57"/>
    <p:sldId id="384" r:id="rId58"/>
    <p:sldId id="276" r:id="rId59"/>
    <p:sldId id="319" r:id="rId60"/>
    <p:sldId id="416" r:id="rId61"/>
    <p:sldId id="320" r:id="rId62"/>
    <p:sldId id="291" r:id="rId63"/>
    <p:sldId id="277" r:id="rId64"/>
    <p:sldId id="278" r:id="rId65"/>
    <p:sldId id="316" r:id="rId66"/>
    <p:sldId id="324" r:id="rId67"/>
    <p:sldId id="386" r:id="rId68"/>
    <p:sldId id="385" r:id="rId69"/>
    <p:sldId id="280" r:id="rId70"/>
    <p:sldId id="307" r:id="rId71"/>
    <p:sldId id="301" r:id="rId72"/>
    <p:sldId id="425" r:id="rId73"/>
    <p:sldId id="331" r:id="rId74"/>
    <p:sldId id="334" r:id="rId75"/>
    <p:sldId id="329" r:id="rId76"/>
    <p:sldId id="381" r:id="rId77"/>
    <p:sldId id="370" r:id="rId78"/>
    <p:sldId id="380" r:id="rId79"/>
    <p:sldId id="360" r:id="rId80"/>
    <p:sldId id="371" r:id="rId81"/>
    <p:sldId id="388" r:id="rId82"/>
    <p:sldId id="288" r:id="rId83"/>
    <p:sldId id="421" r:id="rId84"/>
    <p:sldId id="439" r:id="rId85"/>
    <p:sldId id="46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6690" autoAdjust="0"/>
  </p:normalViewPr>
  <p:slideViewPr>
    <p:cSldViewPr>
      <p:cViewPr varScale="1">
        <p:scale>
          <a:sx n="54" d="100"/>
          <a:sy n="54" d="100"/>
        </p:scale>
        <p:origin x="2736" y="60"/>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9/12/2020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9/12/2020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I’ll pause for any questions.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40847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Some of the tables use the Microsoft-provided WideWorldImporters sample database on </a:t>
            </a:r>
            <a:r>
              <a:rPr lang="en-US" sz="1800" dirty="0" err="1"/>
              <a:t>Github</a:t>
            </a:r>
            <a:r>
              <a:rPr lang="en-US" sz="1800" dirty="0"/>
              <a:t>, it’s pretty easy to find and download and restore to lab a database of your own.</a:t>
            </a:r>
          </a:p>
          <a:p>
            <a:r>
              <a:rPr lang="en-US" sz="1800" dirty="0"/>
              <a:t>&lt;next&gt;</a:t>
            </a:r>
          </a:p>
          <a:p>
            <a:r>
              <a:rPr lang="en-US" sz="1800" dirty="0"/>
              <a:t>A lot of the code for this presentation is straight from my team’s SQL Toolbox on </a:t>
            </a:r>
            <a:r>
              <a:rPr lang="en-US" sz="1800" dirty="0" err="1"/>
              <a:t>Github</a:t>
            </a:r>
            <a:r>
              <a:rPr lang="en-US" sz="1800" dirty="0"/>
              <a:t>, it’s out there for everyone’s reference here.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2019.</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Azure SQL, SQL on Linux, and Azure SQL Managed Instance, with exceptions.</a:t>
            </a:r>
          </a:p>
          <a:p>
            <a:endParaRPr lang="en-US" dirty="0"/>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9/12/2020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9/12/2020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9/12/2020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williamadba/sql-server-toolbox" TargetMode="External"/><Relationship Id="rId4" Type="http://schemas.openxmlformats.org/officeDocument/2006/relationships/hyperlink" Target="https://github.com/Microsoft/sql-server-samples/releases/tag/widWideWorldImporters-Full.bake-world-importers-v1.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customXml" Target="../ink/ink15.xml"/><Relationship Id="rId4" Type="http://schemas.openxmlformats.org/officeDocument/2006/relationships/customXml" Target="../ink/ink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7.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00.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problematic,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are now reported by CXCONSUMER, less important.</a:t>
            </a:r>
          </a:p>
          <a:p>
            <a:r>
              <a:rPr lang="en-US" sz="3200" b="0" dirty="0"/>
              <a:t>As a result, after SQL 2016 SP2, SQL 2017 CU3, SQL 2019, </a:t>
            </a:r>
            <a:r>
              <a:rPr lang="en-US" sz="3200" dirty="0"/>
              <a:t>CXPACKET will be lower.</a:t>
            </a:r>
            <a:endParaRPr lang="en-US" sz="32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Improves performance up to 30% for </a:t>
            </a:r>
            <a:r>
              <a:rPr lang="en-US" sz="3600" b="0" i="1" dirty="0"/>
              <a:t>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and samples will be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hlinkClick r:id="rId4"/>
              </a:rPr>
              <a:t>WideWorldImporters sample </a:t>
            </a:r>
            <a:r>
              <a:rPr lang="en-US" sz="3600" dirty="0" err="1">
                <a:latin typeface="Roboto" panose="02000000000000000000" pitchFamily="2" charset="0"/>
                <a:ea typeface="Roboto" panose="02000000000000000000" pitchFamily="2" charset="0"/>
                <a:hlinkClick r:id="rId4"/>
              </a:rPr>
              <a:t>db</a:t>
            </a:r>
            <a:r>
              <a:rPr lang="en-US" sz="3600" dirty="0">
                <a:latin typeface="Roboto" panose="02000000000000000000" pitchFamily="2" charset="0"/>
                <a:ea typeface="Roboto" panose="02000000000000000000" pitchFamily="2" charset="0"/>
                <a:hlinkClick r:id="rId4"/>
              </a:rPr>
              <a:t> on </a:t>
            </a:r>
            <a:r>
              <a:rPr lang="en-US" sz="3600" dirty="0" err="1">
                <a:latin typeface="Roboto" panose="02000000000000000000" pitchFamily="2" charset="0"/>
                <a:ea typeface="Roboto" panose="02000000000000000000" pitchFamily="2" charset="0"/>
                <a:hlinkClick r:id="rId4"/>
              </a:rPr>
              <a:t>Github</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Sparkhound Toolbox for all Labs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5"/>
              </a:rPr>
              <a:t>github.com/</a:t>
            </a:r>
            <a:r>
              <a:rPr lang="en-US" sz="3600" dirty="0" err="1">
                <a:latin typeface="Roboto" panose="02000000000000000000" pitchFamily="2" charset="0"/>
                <a:ea typeface="Roboto" panose="02000000000000000000" pitchFamily="2" charset="0"/>
                <a:hlinkClick r:id="rId5"/>
              </a:rPr>
              <a:t>sparkhoundsql</a:t>
            </a:r>
            <a:r>
              <a:rPr lang="en-US" sz="3600" dirty="0">
                <a:latin typeface="Roboto" panose="02000000000000000000" pitchFamily="2" charset="0"/>
                <a:ea typeface="Roboto" panose="02000000000000000000" pitchFamily="2" charset="0"/>
                <a:hlinkClick r:id="rId5"/>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p:txBody>
          <a:bodyPr>
            <a:normAutofit/>
          </a:bodyPr>
          <a:lstStyle/>
          <a:p>
            <a:pPr marL="0" indent="0"/>
            <a:r>
              <a:rPr lang="en-US" sz="2800" dirty="0"/>
              <a:t>Labs:</a:t>
            </a:r>
          </a:p>
          <a:p>
            <a:r>
              <a:rPr lang="en-US" sz="2800" b="0" dirty="0" err="1"/>
              <a:t>dm_os_wait_stats.sql</a:t>
            </a:r>
            <a:r>
              <a:rPr lang="en-US" sz="2800" b="0" dirty="0"/>
              <a:t>  - Aggregate Waits</a:t>
            </a:r>
          </a:p>
          <a:p>
            <a:r>
              <a:rPr lang="en-US" sz="2800" b="0" dirty="0" err="1"/>
              <a:t>dm_os_waiting_tasks.sql</a:t>
            </a:r>
            <a:r>
              <a:rPr lang="en-US" sz="2800" b="0" dirty="0"/>
              <a:t> – Live Session-level Waits</a:t>
            </a:r>
            <a:endParaRPr lang="en-US" b="0" dirty="0"/>
          </a:p>
          <a:p>
            <a:r>
              <a:rPr lang="en-US" sz="2800" b="0" dirty="0" err="1"/>
              <a:t>dm_exec_session_wait_stats.sql</a:t>
            </a:r>
            <a:r>
              <a:rPr lang="en-US" sz="28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to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CEF7-AD36-4442-B4E8-D3A0872595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9C6F7-D333-41D4-AAF2-8363294A9CE1}"/>
              </a:ext>
            </a:extLst>
          </p:cNvPr>
          <p:cNvSpPr>
            <a:spLocks noGrp="1"/>
          </p:cNvSpPr>
          <p:nvPr>
            <p:ph idx="1"/>
          </p:nvPr>
        </p:nvSpPr>
        <p:spPr/>
        <p:txBody>
          <a:bodyPr>
            <a:normAutofit/>
          </a:bodyPr>
          <a:lstStyle/>
          <a:p>
            <a:r>
              <a:rPr lang="en-US" sz="8000" dirty="0"/>
              <a:t>Questions?</a:t>
            </a:r>
          </a:p>
        </p:txBody>
      </p:sp>
    </p:spTree>
    <p:extLst>
      <p:ext uri="{BB962C8B-B14F-4D97-AF65-F5344CB8AC3E}">
        <p14:creationId xmlns:p14="http://schemas.microsoft.com/office/powerpoint/2010/main" val="283545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36</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391759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39</a:t>
            </a:fld>
            <a:endParaRPr lang="en-US"/>
          </a:p>
        </p:txBody>
      </p:sp>
    </p:spTree>
    <p:extLst>
      <p:ext uri="{BB962C8B-B14F-4D97-AF65-F5344CB8AC3E}">
        <p14:creationId xmlns:p14="http://schemas.microsoft.com/office/powerpoint/2010/main" val="100054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lnSpcReduction="10000"/>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414204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some sort of index maintenance when </a:t>
            </a:r>
            <a:r>
              <a:rPr lang="en-US" sz="3600" b="0" dirty="0" err="1"/>
              <a:t>avg_fragmentation_pct</a:t>
            </a:r>
            <a:r>
              <a:rPr lang="en-US" sz="3600" b="0" dirty="0"/>
              <a:t> &gt; 10, but this may vary.</a:t>
            </a:r>
          </a:p>
          <a:p>
            <a:pPr marL="914400" lvl="1" indent="-457200">
              <a:buFont typeface="Arial" panose="020B0604020202020204" pitchFamily="34" charset="0"/>
              <a:buChar char="•"/>
            </a:pPr>
            <a:r>
              <a:rPr lang="en-US" sz="3600" b="0" dirty="0"/>
              <a:t>You may find a better balance of meaningful performance protection and logged maintenance activity with less aggressive maintenance &gt;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599106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extLst>
      <p:ext uri="{BB962C8B-B14F-4D97-AF65-F5344CB8AC3E}">
        <p14:creationId xmlns:p14="http://schemas.microsoft.com/office/powerpoint/2010/main" val="1369847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3785652"/>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or reorganize the most fragmented in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“take the top off” the stack.</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50</a:t>
            </a:fld>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However,</a:t>
            </a:r>
          </a:p>
          <a:p>
            <a:r>
              <a:rPr lang="en-US" sz="4000" dirty="0"/>
              <a:t>Writes can benefit </a:t>
            </a:r>
            <a:r>
              <a:rPr lang="en-US" sz="4000" b="0" dirty="0"/>
              <a:t>from nonclustered indexes by making the source query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1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Combine suggestions together with common key columns in the same order starting, and a combined INCLUDE list.</a:t>
            </a:r>
          </a:p>
          <a:p>
            <a:pPr lvl="1"/>
            <a:r>
              <a:rPr lang="en-US" sz="3600" dirty="0"/>
              <a:t>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Don’t use during development, too misleading.</a:t>
            </a:r>
          </a:p>
          <a:p>
            <a:pPr lvl="1"/>
            <a:r>
              <a:rPr lang="en-US" sz="3600" dirty="0"/>
              <a:t>Do use during user testing to simulate actual usage.</a:t>
            </a:r>
          </a:p>
          <a:p>
            <a:pPr lvl="1"/>
            <a:r>
              <a:rPr lang="en-US" sz="3600" dirty="0"/>
              <a:t>Do use on your production environment after a stable period of active and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spTree>
    <p:extLst>
      <p:ext uri="{BB962C8B-B14F-4D97-AF65-F5344CB8AC3E}">
        <p14:creationId xmlns:p14="http://schemas.microsoft.com/office/powerpoint/2010/main" val="2296208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3600" dirty="0"/>
              <a:t>Lab</a:t>
            </a:r>
          </a:p>
          <a:p>
            <a:r>
              <a:rPr lang="en-US" sz="3600" b="0" dirty="0"/>
              <a:t>lab - missing index setup </a:t>
            </a:r>
            <a:r>
              <a:rPr lang="en-US" sz="3600" b="0" dirty="0" err="1"/>
              <a:t>demo.sql</a:t>
            </a:r>
            <a:r>
              <a:rPr lang="en-US" sz="3600" b="0" dirty="0"/>
              <a:t> </a:t>
            </a:r>
          </a:p>
          <a:p>
            <a:r>
              <a:rPr lang="en-US" sz="3600" b="0" dirty="0"/>
              <a:t>missing </a:t>
            </a:r>
            <a:r>
              <a:rPr lang="en-US" sz="3600" b="0" dirty="0" err="1"/>
              <a:t>indexes.sql</a:t>
            </a:r>
            <a:endParaRPr lang="en-US" sz="3600" b="0" dirty="0"/>
          </a:p>
          <a:p>
            <a:endParaRPr lang="en-US" sz="3600" dirty="0"/>
          </a:p>
          <a:p>
            <a:pPr lvl="1"/>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4800" dirty="0"/>
              <a:t>How to use?</a:t>
            </a:r>
          </a:p>
          <a:p>
            <a:pPr marL="457200" indent="-457200">
              <a:buFont typeface="Arial" panose="020B0604020202020204" pitchFamily="34" charset="0"/>
              <a:buChar char="•"/>
            </a:pPr>
            <a:r>
              <a:rPr lang="en-US" sz="3600" b="0" dirty="0"/>
              <a:t>Zero values in </a:t>
            </a:r>
            <a:r>
              <a:rPr lang="en-US" sz="3600" b="0" dirty="0" err="1"/>
              <a:t>user_lookups</a:t>
            </a:r>
            <a:r>
              <a:rPr lang="en-US" sz="3600" b="0" dirty="0"/>
              <a:t>, </a:t>
            </a:r>
            <a:r>
              <a:rPr lang="en-US" sz="3600" b="0" dirty="0" err="1"/>
              <a:t>user_seeks</a:t>
            </a:r>
            <a:r>
              <a:rPr lang="en-US" sz="3600" b="0" dirty="0"/>
              <a:t>, and </a:t>
            </a:r>
            <a:r>
              <a:rPr lang="en-US" sz="3600" b="0" dirty="0" err="1"/>
              <a:t>user_scans</a:t>
            </a:r>
            <a:r>
              <a:rPr lang="en-US" sz="3600" b="0" dirty="0"/>
              <a:t> = This index isn’t being read from.</a:t>
            </a:r>
          </a:p>
          <a:p>
            <a:pPr marL="457200" indent="-457200">
              <a:buFont typeface="Arial" panose="020B0604020202020204" pitchFamily="34" charset="0"/>
              <a:buChar char="•"/>
            </a:pPr>
            <a:r>
              <a:rPr lang="en-US" sz="3600" b="0" dirty="0" err="1"/>
              <a:t>User_updates</a:t>
            </a:r>
            <a:r>
              <a:rPr lang="en-US" sz="3600" b="0" dirty="0"/>
              <a:t> (writes) greater than the sum of reads</a:t>
            </a:r>
            <a:br>
              <a:rPr lang="en-US" sz="3600" b="0" dirty="0"/>
            </a:br>
            <a:r>
              <a:rPr lang="en-US" sz="3600" b="0" dirty="0"/>
              <a:t>= This index might hurt more than it helps.</a:t>
            </a:r>
          </a:p>
          <a:p>
            <a:pPr marL="457200" indent="-457200">
              <a:buFont typeface="Arial" panose="020B0604020202020204" pitchFamily="34" charset="0"/>
              <a:buChar char="•"/>
            </a:pPr>
            <a:r>
              <a:rPr lang="en-US" sz="3600" b="0" dirty="0"/>
              <a:t>This criteria could be different based on intended table usage.</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extLst>
      <p:ext uri="{BB962C8B-B14F-4D97-AF65-F5344CB8AC3E}">
        <p14:creationId xmlns:p14="http://schemas.microsoft.com/office/powerpoint/2010/main" val="3998787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61</a:t>
            </a:fld>
            <a:endParaRPr lang="en-US"/>
          </a:p>
        </p:txBody>
      </p:sp>
    </p:spTree>
    <p:extLst>
      <p:ext uri="{BB962C8B-B14F-4D97-AF65-F5344CB8AC3E}">
        <p14:creationId xmlns:p14="http://schemas.microsoft.com/office/powerpoint/2010/main" val="3798850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p:txBody>
          <a:bodyPr/>
          <a:lstStyle/>
          <a:p>
            <a:r>
              <a:rPr lang="en-US"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64</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66</a:t>
            </a:fld>
            <a:endParaRPr lang="en-US"/>
          </a:p>
        </p:txBody>
      </p:sp>
    </p:spTree>
    <p:extLst>
      <p:ext uri="{BB962C8B-B14F-4D97-AF65-F5344CB8AC3E}">
        <p14:creationId xmlns:p14="http://schemas.microsoft.com/office/powerpoint/2010/main" val="1383976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~1100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2"/>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It writes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wait_resources</a:t>
            </a:r>
            <a:r>
              <a:rPr lang="en-US" sz="3600" dirty="0"/>
              <a:t> like KEY.</a:t>
            </a:r>
          </a:p>
        </p:txBody>
      </p:sp>
    </p:spTree>
    <p:extLst>
      <p:ext uri="{BB962C8B-B14F-4D97-AF65-F5344CB8AC3E}">
        <p14:creationId xmlns:p14="http://schemas.microsoft.com/office/powerpoint/2010/main" val="761558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
  <TotalTime>18364</TotalTime>
  <Words>5973</Words>
  <Application>Microsoft Office PowerPoint</Application>
  <PresentationFormat>Widescreen</PresentationFormat>
  <Paragraphs>623</Paragraphs>
  <Slides>80</Slides>
  <Notes>36</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80</vt:i4>
      </vt:variant>
    </vt:vector>
  </HeadingPairs>
  <TitlesOfParts>
    <vt:vector size="96"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PowerPoint Presentation</vt:lpstr>
      <vt:lpstr>Automatic Plan Correction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cp:lastModifiedBy>
  <cp:revision>347</cp:revision>
  <dcterms:created xsi:type="dcterms:W3CDTF">2009-07-22T01:10:27Z</dcterms:created>
  <dcterms:modified xsi:type="dcterms:W3CDTF">2020-09-12T16:12:35Z</dcterms:modified>
</cp:coreProperties>
</file>